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9"/>
  </p:notesMasterIdLst>
  <p:handoutMasterIdLst>
    <p:handoutMasterId r:id="rId10"/>
  </p:handoutMasterIdLst>
  <p:sldIdLst>
    <p:sldId id="259" r:id="rId3"/>
    <p:sldId id="260" r:id="rId4"/>
    <p:sldId id="264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5"/>
    <a:srgbClr val="AFF4FF"/>
    <a:srgbClr val="0073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326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CF323-270F-40CB-AF7A-2CC26EA6359D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FF5F-08C6-42CE-9569-5553047FA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AAEB5-4261-4237-8ADA-E8D5149DBCDC}" type="datetimeFigureOut">
              <a:rPr lang="en-US" smtClean="0"/>
              <a:t>7/11/2018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D280D-8141-4FE3-84FA-10127734B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34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6D280D-8141-4FE3-84FA-10127734B4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7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9804383" y="2931219"/>
            <a:ext cx="128016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33BCB2B-1AF8-4FC0-8A17-C0E6D40426BF}" type="datetime1">
              <a:rPr lang="en-US" smtClean="0"/>
              <a:t>7/11/2018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8077183" y="2930267"/>
            <a:ext cx="1727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1093451" y="361748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609599" y="2624917"/>
            <a:ext cx="7247467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126867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602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6C92A-CAD7-4B96-8A25-64B92E050815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2423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34F62-EA7E-4D70-AF22-BD86757D3155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19042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19042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4863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fld id="{AEF53E84-C9AC-42E6-BCCB-90EC2A56B8E3}" type="datetime1">
              <a:rPr lang="en-US" smtClean="0"/>
              <a:t>7/11/2018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8823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3FA8F-E4AE-4BCB-ADE0-9DECA7A16747}" type="datetime1">
              <a:rPr lang="en-US" smtClean="0"/>
              <a:t>7/11/2018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accent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4028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A8D5-A1EF-4995-BB5E-D278733DC501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39989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39989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258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8782048" y="466456"/>
            <a:ext cx="1276352" cy="457200"/>
          </a:xfrm>
        </p:spPr>
        <p:txBody>
          <a:bodyPr rtlCol="0"/>
          <a:lstStyle/>
          <a:p>
            <a:fld id="{1EA8C313-C41C-438F-9ABA-0F5C940ADB13}" type="datetime1">
              <a:rPr lang="en-US" smtClean="0"/>
              <a:t>7/11/2018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>
          <a:xfrm>
            <a:off x="10899648" y="362884"/>
            <a:ext cx="1016000" cy="365760"/>
          </a:xfrm>
        </p:spPr>
        <p:txBody>
          <a:bodyPr rtlCol="0"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7010400" y="466456"/>
            <a:ext cx="1767840" cy="457200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1073" y="236985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94968" y="1906310"/>
            <a:ext cx="5389033" cy="457200"/>
          </a:xfrm>
          <a:solidFill>
            <a:schemeClr val="bg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8000" y="236985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906310"/>
            <a:ext cx="5388864" cy="457200"/>
          </a:xfrm>
          <a:solidFill>
            <a:schemeClr val="bg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1900" b="0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80434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289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2"/>
                </a:solidFill>
              </a:defRPr>
            </a:lvl1pPr>
          </a:lstStyle>
          <a:p>
            <a:fld id="{BCD7CAB1-3B26-4557-B57F-DA3E294B9278}" type="datetime1">
              <a:rPr lang="en-US" smtClean="0"/>
              <a:t>7/11/2018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3935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41E0-B930-4E4F-B101-1077B3800E20}" type="datetime1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0AC2-8591-468F-9A21-0A84DF454DEF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73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A9968-A8E7-4C22-B7AC-58FCBCCC98E9}" type="datetime1">
              <a:rPr lang="en-US" smtClean="0"/>
              <a:t>7/11/2018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478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782048" y="432590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fld id="{5739D9E8-B0FF-4E40-8A65-1C1B44D4BA58}" type="datetime1">
              <a:rPr lang="en-US" smtClean="0"/>
              <a:t>7/11/2018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7010400" y="432590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99648" y="329018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bg2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927697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821273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5918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>
            <a:lumMod val="40000"/>
            <a:lumOff val="60000"/>
          </a:schemeClr>
        </a:buClr>
        <a:buSzPct val="60000"/>
        <a:buFont typeface="Wingdings 3" panose="05040102010807070707" pitchFamily="18" charset="2"/>
        <a:buChar char="u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384" userDrawn="1">
          <p15:clr>
            <a:srgbClr val="F26B43"/>
          </p15:clr>
        </p15:guide>
        <p15:guide id="3" orient="horz" pos="3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IiR-bnCHIY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qg6RO8c_W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RZFYuX84n1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4218" y="2340712"/>
            <a:ext cx="7018410" cy="785548"/>
          </a:xfrm>
        </p:spPr>
        <p:txBody>
          <a:bodyPr>
            <a:normAutofit/>
          </a:bodyPr>
          <a:lstStyle/>
          <a:p>
            <a:r>
              <a:rPr lang="en-US" sz="37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“Feels and tastes just like iron!”</a:t>
            </a:r>
            <a:endParaRPr lang="en-US" sz="3700" dirty="0">
              <a:solidFill>
                <a:schemeClr val="accent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9780" y="753763"/>
            <a:ext cx="4547286" cy="1438668"/>
          </a:xfrm>
          <a:scene3d>
            <a:camera prst="isometricOffAxis1Righ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latin typeface="Cooper Black" panose="0208090404030B020404" pitchFamily="18" charset="0"/>
              </a:rPr>
              <a:t>Irony</a:t>
            </a:r>
            <a:endParaRPr lang="en-US" sz="9600" dirty="0"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957" y="3407856"/>
            <a:ext cx="4028301" cy="345014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9092628" y="259493"/>
            <a:ext cx="2693773" cy="2795270"/>
          </a:xfrm>
          <a:prstGeom prst="cloudCallout">
            <a:avLst>
              <a:gd name="adj1" fmla="val -58796"/>
              <a:gd name="adj2" fmla="val 78287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Boy, this iron sure tastes good!</a:t>
            </a:r>
            <a:endParaRPr lang="en-US" sz="2400" dirty="0"/>
          </a:p>
        </p:txBody>
      </p:sp>
      <p:pic>
        <p:nvPicPr>
          <p:cNvPr id="7" name="360466__topschool__laugh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708" y="121508"/>
            <a:ext cx="556054" cy="5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66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6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5758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Irony is the difference between what one would normally expect to</a:t>
            </a:r>
          </a:p>
          <a:p>
            <a:pPr marL="109728" lvl="0" indent="0">
              <a:buNone/>
            </a:pP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happen in a common situation and what actually happens.</a:t>
            </a:r>
          </a:p>
          <a:p>
            <a:pPr marL="109728" lvl="0" indent="0">
              <a:buNone/>
            </a:pPr>
            <a:r>
              <a:rPr lang="en-US" dirty="0">
                <a:solidFill>
                  <a:srgbClr val="003265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Irony occurs when the usual expectation of a common situation</a:t>
            </a:r>
          </a:p>
          <a:p>
            <a:pPr marL="109728" lvl="0" indent="0">
              <a:buNone/>
            </a:pPr>
            <a:r>
              <a:rPr lang="en-US" dirty="0">
                <a:solidFill>
                  <a:srgbClr val="003265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turns out differently</a:t>
            </a:r>
          </a:p>
          <a:p>
            <a:pPr marL="109728" lvl="0" indent="0">
              <a:buNone/>
            </a:pPr>
            <a:endParaRPr lang="en-US" dirty="0" smtClean="0">
              <a:solidFill>
                <a:srgbClr val="003265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2972" y="570409"/>
            <a:ext cx="5309286" cy="1066800"/>
          </a:xfrm>
          <a:solidFill>
            <a:srgbClr val="003265"/>
          </a:solidFill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latin typeface="Cooper Black" panose="0208090404030B020404" pitchFamily="18" charset="0"/>
              </a:rPr>
              <a:t>What is Irony?</a:t>
            </a:r>
            <a:endParaRPr lang="en-US" sz="5000" dirty="0">
              <a:latin typeface="Cooper Black" panose="0208090404030B020404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457199" y="2026508"/>
            <a:ext cx="593125" cy="4695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61" y="2885364"/>
            <a:ext cx="591363" cy="4694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593" y="3844646"/>
            <a:ext cx="1704655" cy="24081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581" y="3844646"/>
            <a:ext cx="1670838" cy="24081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516" y="3844646"/>
            <a:ext cx="1722678" cy="24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82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599" y="1297545"/>
            <a:ext cx="10972800" cy="5066228"/>
          </a:xfrm>
        </p:spPr>
        <p:txBody>
          <a:bodyPr>
            <a:normAutofit lnSpcReduction="10000"/>
          </a:bodyPr>
          <a:lstStyle/>
          <a:p>
            <a:pPr marL="109728" lvl="0" indent="0" algn="ctr">
              <a:buNone/>
            </a:pP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</a:t>
            </a:r>
            <a:r>
              <a:rPr lang="en-US" sz="40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There are 3 types of irony.  They are…</a:t>
            </a:r>
          </a:p>
          <a:p>
            <a:pPr marL="109728" lvl="0" indent="0" algn="ctr">
              <a:buNone/>
            </a:pPr>
            <a:endParaRPr lang="en-US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09728" lv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1] Verbal Irony</a:t>
            </a:r>
          </a:p>
          <a:p>
            <a:pPr marL="109728" lvl="0" indent="0" algn="ctr">
              <a:buNone/>
            </a:pPr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“Slippers to a wedding?  That’s a </a:t>
            </a:r>
            <a:r>
              <a:rPr lang="en-US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great</a:t>
            </a:r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idea, Patrick!”</a:t>
            </a:r>
          </a:p>
          <a:p>
            <a:pPr marL="109728" lvl="0" indent="0" algn="ctr">
              <a:buNone/>
            </a:pPr>
            <a:endParaRPr lang="en-US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09728" lv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2] Situational Irony</a:t>
            </a:r>
          </a:p>
          <a:p>
            <a:pPr marL="109728" lvl="0" indent="0" algn="ctr">
              <a:buNone/>
            </a:pPr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A fire hydrant on fire.</a:t>
            </a:r>
          </a:p>
          <a:p>
            <a:pPr marL="109728" lvl="0" indent="0" algn="ctr">
              <a:buNone/>
            </a:pPr>
            <a:endParaRPr lang="en-US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09728" lvl="0" indent="0" algn="ctr">
              <a:buNone/>
            </a:pPr>
            <a:r>
              <a:rPr lang="en-US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3] Dramatic Irony</a:t>
            </a:r>
          </a:p>
          <a:p>
            <a:pPr marL="109728" lvl="0" indent="0" algn="ctr">
              <a:buNone/>
            </a:pPr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“He thinks he’s kissing a woman!”</a:t>
            </a:r>
          </a:p>
          <a:p>
            <a:pPr marL="109728" lv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203488" y="148272"/>
            <a:ext cx="5785021" cy="1066800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n-US" sz="5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ooper Black" panose="0208090404030B020404" pitchFamily="18" charset="0"/>
              </a:rPr>
              <a:t>Types of Irony</a:t>
            </a:r>
            <a:endParaRPr lang="en-US" sz="5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Cooper Black" panose="0208090404030B020404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4131275" y="2129523"/>
            <a:ext cx="593125" cy="469557"/>
          </a:xfrm>
          <a:prstGeom prst="star5">
            <a:avLst/>
          </a:prstGeom>
          <a:solidFill>
            <a:srgbClr val="00739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474" y="4627739"/>
            <a:ext cx="591363" cy="4694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075" y="3361182"/>
            <a:ext cx="591363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2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35459" y="1576859"/>
            <a:ext cx="10972800" cy="3645244"/>
          </a:xfrm>
        </p:spPr>
        <p:txBody>
          <a:bodyPr>
            <a:normAutofit lnSpcReduction="10000"/>
          </a:bodyPr>
          <a:lstStyle/>
          <a:p>
            <a:pPr marL="109728" lvl="0" indent="0">
              <a:buNone/>
            </a:pP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      </a:t>
            </a:r>
          </a:p>
          <a:p>
            <a:pPr marL="109728" lvl="0" indent="0">
              <a:buNone/>
            </a:pPr>
            <a:r>
              <a:rPr lang="en-US" dirty="0">
                <a:solidFill>
                  <a:srgbClr val="003265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       </a:t>
            </a:r>
            <a:r>
              <a:rPr lang="en-US" sz="3000" dirty="0" smtClean="0">
                <a:solidFill>
                  <a:srgbClr val="003265"/>
                </a:solidFill>
                <a:latin typeface="Georgia" panose="02040502050405020303" pitchFamily="18" charset="0"/>
              </a:rPr>
              <a:t>Verbal Irony occurs when a speaker says one thing but</a:t>
            </a:r>
          </a:p>
          <a:p>
            <a:pPr marL="109728" lvl="0" indent="0">
              <a:buNone/>
            </a:pPr>
            <a:r>
              <a:rPr lang="en-US" sz="3000" dirty="0">
                <a:solidFill>
                  <a:srgbClr val="003265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      really means something else.</a:t>
            </a:r>
          </a:p>
          <a:p>
            <a:pPr marL="109728" lvl="0" indent="0">
              <a:buNone/>
            </a:pPr>
            <a:endParaRPr lang="en-US" sz="3000" dirty="0" smtClean="0">
              <a:solidFill>
                <a:srgbClr val="003265"/>
              </a:solidFill>
              <a:latin typeface="Georgia" panose="02040502050405020303" pitchFamily="18" charset="0"/>
            </a:endParaRPr>
          </a:p>
          <a:p>
            <a:pPr marL="109728" lv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  </a:t>
            </a:r>
            <a:r>
              <a:rPr lang="en-US" sz="3000" dirty="0" smtClean="0">
                <a:solidFill>
                  <a:srgbClr val="003265"/>
                </a:solidFill>
                <a:latin typeface="Georgia" panose="02040502050405020303" pitchFamily="18" charset="0"/>
              </a:rPr>
              <a:t>When spoken aloud, a person’s tone of voice helps to      </a:t>
            </a:r>
          </a:p>
          <a:p>
            <a:pPr marL="109728" lvl="0" indent="0">
              <a:buNone/>
            </a:pPr>
            <a:r>
              <a:rPr lang="en-US" sz="3000" dirty="0">
                <a:solidFill>
                  <a:srgbClr val="003265"/>
                </a:solidFill>
                <a:latin typeface="Georgia" panose="02040502050405020303" pitchFamily="18" charset="0"/>
              </a:rPr>
              <a:t> </a:t>
            </a:r>
            <a:r>
              <a:rPr lang="en-US" sz="3000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        identify it.</a:t>
            </a:r>
          </a:p>
          <a:p>
            <a:pPr marL="109728" lvl="0" indent="0" algn="ctr">
              <a:buNone/>
            </a:pPr>
            <a:endParaRPr lang="en-US" i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09728" lv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59266" y="2030632"/>
            <a:ext cx="593125" cy="469557"/>
          </a:xfrm>
          <a:prstGeom prst="star5">
            <a:avLst/>
          </a:prstGeom>
          <a:solidFill>
            <a:schemeClr val="bg1"/>
          </a:solidFill>
          <a:ln>
            <a:solidFill>
              <a:srgbClr val="00739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-53822" y="653529"/>
            <a:ext cx="7780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oper Black" panose="0208090404030B020404" pitchFamily="18" charset="0"/>
              </a:rPr>
              <a:t>What is Verbal Irony?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726" y="3867522"/>
            <a:ext cx="2641901" cy="1721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266" y="3361510"/>
            <a:ext cx="646232" cy="5060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06556" y="4549001"/>
            <a:ext cx="105531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2"/>
              </a:rPr>
              <a:t>Click</a:t>
            </a:r>
            <a:endParaRPr lang="en-U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994" y="3896839"/>
            <a:ext cx="3834713" cy="2157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>
              <a:buNone/>
            </a:pP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Situational irony occurs when a given situation</a:t>
            </a:r>
          </a:p>
          <a:p>
            <a:pPr marL="109728" lvl="0" indent="0">
              <a:buNone/>
            </a:pPr>
            <a:r>
              <a:rPr lang="en-US" dirty="0">
                <a:solidFill>
                  <a:srgbClr val="003265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turns out to be different than what we would </a:t>
            </a:r>
          </a:p>
          <a:p>
            <a:pPr marL="109728" lvl="0" indent="0">
              <a:buNone/>
            </a:pPr>
            <a:r>
              <a:rPr lang="en-US" dirty="0">
                <a:solidFill>
                  <a:srgbClr val="003265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normally expect in such a situation.</a:t>
            </a:r>
          </a:p>
          <a:p>
            <a:pPr marL="109728" lvl="0" indent="0">
              <a:buNone/>
            </a:pPr>
            <a:endParaRPr lang="en-US" dirty="0" smtClean="0">
              <a:solidFill>
                <a:srgbClr val="003265"/>
              </a:solidFill>
              <a:latin typeface="Georgia" panose="02040502050405020303" pitchFamily="18" charset="0"/>
            </a:endParaRPr>
          </a:p>
          <a:p>
            <a:pPr marL="109728" lvl="0" indent="0">
              <a:buNone/>
            </a:pPr>
            <a:r>
              <a:rPr lang="en-US" dirty="0">
                <a:solidFill>
                  <a:srgbClr val="003265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Writers often use this type of irony to create</a:t>
            </a:r>
          </a:p>
          <a:p>
            <a:pPr marL="109728" lvl="0" indent="0">
              <a:buNone/>
            </a:pPr>
            <a:r>
              <a:rPr lang="en-US" dirty="0">
                <a:solidFill>
                  <a:srgbClr val="003265"/>
                </a:solidFill>
                <a:latin typeface="Georgia" panose="02040502050405020303" pitchFamily="18" charset="0"/>
              </a:rPr>
              <a:t> </a:t>
            </a: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surprise endings, a great plot twist.</a:t>
            </a:r>
          </a:p>
          <a:p>
            <a:pPr marL="109728" lvl="0" indent="0">
              <a:buNone/>
            </a:pPr>
            <a:endParaRPr lang="en-US" dirty="0" smtClean="0">
              <a:solidFill>
                <a:srgbClr val="003265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570409"/>
            <a:ext cx="12192000" cy="1066800"/>
          </a:xfrm>
          <a:solidFill>
            <a:srgbClr val="AFF4FF"/>
          </a:solidFill>
        </p:spPr>
        <p:txBody>
          <a:bodyPr>
            <a:noAutofit/>
          </a:bodyPr>
          <a:lstStyle/>
          <a:p>
            <a:pPr algn="ctr"/>
            <a:r>
              <a:rPr lang="en-US" sz="5000" dirty="0" smtClean="0">
                <a:ln>
                  <a:solidFill>
                    <a:srgbClr val="003265"/>
                  </a:solidFill>
                </a:ln>
                <a:latin typeface="Cooper Black" panose="0208090404030B020404" pitchFamily="18" charset="0"/>
              </a:rPr>
              <a:t>What is Situational Irony?</a:t>
            </a:r>
            <a:endParaRPr lang="en-US" sz="5000" dirty="0">
              <a:ln>
                <a:solidFill>
                  <a:srgbClr val="003265"/>
                </a:solidFill>
              </a:ln>
              <a:latin typeface="Cooper Black" panose="0208090404030B020404" pitchFamily="18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432485" y="1958543"/>
            <a:ext cx="593125" cy="469557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70" y="3812123"/>
            <a:ext cx="591363" cy="469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023" y="1516761"/>
            <a:ext cx="3739977" cy="49118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3836" y="4869252"/>
            <a:ext cx="1784327" cy="1204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49590" y="5299304"/>
            <a:ext cx="692818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  <a:hlinkClick r:id="rId4"/>
              </a:rPr>
              <a:t>Click</a:t>
            </a:r>
            <a:endParaRPr lang="en-US" dirty="0">
              <a:solidFill>
                <a:srgbClr val="003265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824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1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5" dur="1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8" dur="1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9" dur="1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1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130" y="250241"/>
            <a:ext cx="5392824" cy="4605963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09599" y="1470454"/>
            <a:ext cx="10972800" cy="4893276"/>
          </a:xfrm>
        </p:spPr>
        <p:txBody>
          <a:bodyPr>
            <a:normAutofit/>
          </a:bodyPr>
          <a:lstStyle/>
          <a:p>
            <a:pPr marL="109728" lvl="0" indent="0" algn="ctr">
              <a:buNone/>
            </a:pPr>
            <a:r>
              <a:rPr lang="en-US" dirty="0" smtClean="0">
                <a:solidFill>
                  <a:srgbClr val="003265"/>
                </a:solidFill>
                <a:latin typeface="Georgia" panose="02040502050405020303" pitchFamily="18" charset="0"/>
              </a:rPr>
              <a:t>   </a:t>
            </a:r>
            <a:endParaRPr lang="en-US" sz="1400" dirty="0" smtClean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09728" lvl="0" indent="0">
              <a:buNone/>
            </a:pPr>
            <a:r>
              <a:rPr lang="en-US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         </a:t>
            </a:r>
            <a:r>
              <a:rPr lang="en-US" b="1" dirty="0" smtClean="0">
                <a:ln>
                  <a:solidFill>
                    <a:srgbClr val="003265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Dramatic irony occurs when the audience knows</a:t>
            </a:r>
          </a:p>
          <a:p>
            <a:pPr marL="109728" lvl="0" indent="0">
              <a:buNone/>
            </a:pPr>
            <a:r>
              <a:rPr lang="en-US" b="1" dirty="0" smtClean="0">
                <a:ln>
                  <a:solidFill>
                    <a:srgbClr val="003265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something critical or important to the story that a character (or characters) does not know.</a:t>
            </a:r>
            <a:r>
              <a:rPr lang="en-US" i="1" dirty="0" smtClean="0">
                <a:ln>
                  <a:solidFill>
                    <a:srgbClr val="003265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</a:p>
          <a:p>
            <a:pPr marL="109728" lvl="0" indent="0">
              <a:buNone/>
            </a:pPr>
            <a:endParaRPr lang="en-US" i="1" dirty="0">
              <a:ln>
                <a:solidFill>
                  <a:srgbClr val="003265"/>
                </a:solidFill>
              </a:ln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marL="109728" lvl="0" indent="0">
              <a:buNone/>
            </a:pPr>
            <a:r>
              <a:rPr lang="en-US" i="1" dirty="0" smtClean="0">
                <a:ln>
                  <a:solidFill>
                    <a:srgbClr val="003265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	 </a:t>
            </a:r>
            <a:r>
              <a:rPr lang="en-US" b="1" dirty="0" smtClean="0">
                <a:ln>
                  <a:solidFill>
                    <a:srgbClr val="003265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We see this type of irony a lot in horror movies and</a:t>
            </a:r>
          </a:p>
          <a:p>
            <a:pPr marL="109728" lvl="0" indent="0">
              <a:buNone/>
            </a:pPr>
            <a:r>
              <a:rPr lang="en-US" b="1" dirty="0" smtClean="0">
                <a:ln>
                  <a:solidFill>
                    <a:srgbClr val="003265"/>
                  </a:solidFill>
                </a:ln>
                <a:solidFill>
                  <a:schemeClr val="bg1"/>
                </a:solidFill>
                <a:latin typeface="Georgia" panose="02040502050405020303" pitchFamily="18" charset="0"/>
              </a:rPr>
              <a:t>romantic comedies.</a:t>
            </a:r>
            <a:endParaRPr lang="en-US" dirty="0" smtClean="0">
              <a:ln>
                <a:solidFill>
                  <a:srgbClr val="003265"/>
                </a:solidFill>
              </a:ln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10978" y="250242"/>
            <a:ext cx="5785021" cy="1066800"/>
          </a:xfrm>
          <a:solidFill>
            <a:srgbClr val="003265"/>
          </a:solidFill>
          <a:ln w="57150">
            <a:solidFill>
              <a:schemeClr val="bg1"/>
            </a:solidFill>
          </a:ln>
          <a:scene3d>
            <a:camera prst="perspectiveRight"/>
            <a:lightRig rig="threePt" dir="t"/>
          </a:scene3d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iller" panose="04020404031007020602" pitchFamily="82" charset="0"/>
              </a:rPr>
              <a:t>Dramatic Irony</a:t>
            </a:r>
            <a:endParaRPr lang="en-US" sz="7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iller" panose="04020404031007020602" pitchFamily="82" charset="0"/>
            </a:endParaRPr>
          </a:p>
        </p:txBody>
      </p:sp>
      <p:sp>
        <p:nvSpPr>
          <p:cNvPr id="2" name="5-Point Star 1"/>
          <p:cNvSpPr/>
          <p:nvPr/>
        </p:nvSpPr>
        <p:spPr>
          <a:xfrm>
            <a:off x="761998" y="1713554"/>
            <a:ext cx="963828" cy="745441"/>
          </a:xfrm>
          <a:prstGeom prst="star5">
            <a:avLst/>
          </a:prstGeom>
          <a:solidFill>
            <a:srgbClr val="AFF4FF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8" y="3545204"/>
            <a:ext cx="963251" cy="7437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894" y="4576992"/>
            <a:ext cx="2362210" cy="1440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5507" y="5162128"/>
            <a:ext cx="780983" cy="369332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 smtClean="0">
                <a:latin typeface="Georgia" panose="02040502050405020303" pitchFamily="18" charset="0"/>
                <a:hlinkClick r:id="rId4"/>
              </a:rPr>
              <a:t>Click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54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 animBg="1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eet lightning design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heet lightning design template" id="{3C7F4788-DDC0-4920-9533-B71320CCC66E}" vid="{0908A3B0-C8DC-46EA-AE85-02A6416ABACD}"/>
    </a:ext>
  </a:extLst>
</a:theme>
</file>

<file path=ppt/theme/theme2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D327B88-09D0-470A-ABD6-1E03323FAF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Sheet lightning design slides</Template>
  <TotalTime>0</TotalTime>
  <Words>236</Words>
  <Application>Microsoft Office PowerPoint</Application>
  <PresentationFormat>Widescreen</PresentationFormat>
  <Paragraphs>47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Century Gothic</vt:lpstr>
      <vt:lpstr>Chiller</vt:lpstr>
      <vt:lpstr>Cooper Black</vt:lpstr>
      <vt:lpstr>Georgia</vt:lpstr>
      <vt:lpstr>Wingdings 3</vt:lpstr>
      <vt:lpstr>Sheet lightning design template</vt:lpstr>
      <vt:lpstr>Irony</vt:lpstr>
      <vt:lpstr>What is Irony?</vt:lpstr>
      <vt:lpstr>Types of Irony</vt:lpstr>
      <vt:lpstr>PowerPoint Presentation</vt:lpstr>
      <vt:lpstr>What is Situational Irony?</vt:lpstr>
      <vt:lpstr>Dramatic Irony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2018-03-14T20:59:44Z</dcterms:created>
  <dcterms:modified xsi:type="dcterms:W3CDTF">2018-07-12T02:31:50Z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TC034605759991</vt:lpwstr>
  </property>
</Properties>
</file>